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13"/>
  </p:notesMasterIdLst>
  <p:handoutMasterIdLst>
    <p:handoutMasterId r:id="rId14"/>
  </p:handoutMasterIdLst>
  <p:sldIdLst>
    <p:sldId id="257" r:id="rId5"/>
    <p:sldId id="389" r:id="rId6"/>
    <p:sldId id="384" r:id="rId7"/>
    <p:sldId id="392" r:id="rId8"/>
    <p:sldId id="317" r:id="rId9"/>
    <p:sldId id="277" r:id="rId10"/>
    <p:sldId id="279" r:id="rId11"/>
    <p:sldId id="39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59" d="100"/>
          <a:sy n="59" d="100"/>
        </p:scale>
        <p:origin x="72" y="14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3/11/2024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392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3601136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2596590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697985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52092755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092404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4786939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516836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0828019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1933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38050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0588870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48199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39182116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0608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8804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951807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598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947588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801003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41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806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2776672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96772759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61" r:id="rId23"/>
    <p:sldLayoutId id="2147483734" r:id="rId24"/>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p:txBody>
          <a:bodyPr anchor="b" anchorCtr="0">
            <a:normAutofit/>
          </a:bodyPr>
          <a:lstStyle/>
          <a:p>
            <a:pPr algn="l"/>
            <a:r>
              <a:rPr lang="en-US" sz="4800" b="1" i="0" dirty="0">
                <a:solidFill>
                  <a:schemeClr val="tx1"/>
                </a:solidFill>
                <a:effectLst/>
                <a:latin typeface="Times New Roman" panose="02020603050405020304" pitchFamily="18" charset="0"/>
                <a:cs typeface="Times New Roman" panose="02020603050405020304" pitchFamily="18" charset="0"/>
              </a:rPr>
              <a:t>Botulism</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4135120"/>
            <a:ext cx="3565524" cy="1165543"/>
          </a:xfrm>
        </p:spPr>
        <p:txBody>
          <a:bodyPr>
            <a:normAutofit/>
          </a:bodyPr>
          <a:lstStyle/>
          <a:p>
            <a:r>
              <a:rPr lang="en-US" sz="2400" dirty="0">
                <a:latin typeface="Times New Roman" panose="02020603050405020304" pitchFamily="18" charset="0"/>
                <a:cs typeface="Times New Roman" panose="02020603050405020304" pitchFamily="18" charset="0"/>
              </a:rPr>
              <a:t>Assist. Prof. 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
        <p:nvSpPr>
          <p:cNvPr id="6" name="Title 5">
            <a:extLst>
              <a:ext uri="{FF2B5EF4-FFF2-40B4-BE49-F238E27FC236}">
                <a16:creationId xmlns:a16="http://schemas.microsoft.com/office/drawing/2014/main" id="{7A44026D-F0B2-E9F7-B4FE-919B0986AF16}"/>
              </a:ext>
            </a:extLst>
          </p:cNvPr>
          <p:cNvSpPr>
            <a:spLocks noGrp="1"/>
          </p:cNvSpPr>
          <p:nvPr>
            <p:ph type="title"/>
          </p:nvPr>
        </p:nvSpPr>
        <p:spPr>
          <a:xfrm>
            <a:off x="255724" y="0"/>
            <a:ext cx="6886756" cy="6532880"/>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Botulism is a life-threatening disease caused by the ingestion of a potent neurotoxin produced during growth of the </a:t>
            </a:r>
            <a:r>
              <a:rPr lang="en-US" sz="2400" i="1" dirty="0">
                <a:latin typeface="Times New Roman" panose="02020603050405020304" pitchFamily="18" charset="0"/>
                <a:cs typeface="Times New Roman" panose="02020603050405020304" pitchFamily="18" charset="0"/>
              </a:rPr>
              <a:t>Clostridium botulinum bacteria</a:t>
            </a:r>
            <a:r>
              <a:rPr lang="en-US" sz="2400" dirty="0">
                <a:latin typeface="Times New Roman" panose="02020603050405020304" pitchFamily="18" charset="0"/>
                <a:cs typeface="Times New Roman" panose="02020603050405020304" pitchFamily="18" charset="0"/>
              </a:rPr>
              <a:t>. This neurotoxin is among the most toxic substances known; even microscopic amounts can cause illness or death. In the past, botulism was linked primarily to home-canned foods. In recent decades, however, botulism illnesses have been linked to foods such as unrefrigerated homemade salsa, baked potatoes sealed in aluminum foil, honey (the primary cause of botulism in infants) and fermented fish.</a:t>
            </a:r>
            <a:endParaRPr lang="en-US" sz="2400" i="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79BD87C-2E2F-AF3D-A0F2-3FCC4E1AC98F}"/>
              </a:ext>
            </a:extLst>
          </p:cNvPr>
          <p:cNvPicPr>
            <a:picLocks noChangeAspect="1"/>
          </p:cNvPicPr>
          <p:nvPr/>
        </p:nvPicPr>
        <p:blipFill>
          <a:blip r:embed="rId2"/>
          <a:stretch>
            <a:fillRect/>
          </a:stretch>
        </p:blipFill>
        <p:spPr>
          <a:xfrm>
            <a:off x="7233920" y="0"/>
            <a:ext cx="4958080" cy="6858000"/>
          </a:xfrm>
          <a:prstGeom prst="rect">
            <a:avLst/>
          </a:prstGeom>
          <a:ln>
            <a:noFill/>
          </a:ln>
          <a:effectLst>
            <a:softEdge rad="112500"/>
          </a:effectLst>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90CCA03-E4C8-0436-7464-D05BB7098BE2}"/>
              </a:ext>
            </a:extLst>
          </p:cNvPr>
          <p:cNvSpPr txBox="1"/>
          <p:nvPr/>
        </p:nvSpPr>
        <p:spPr>
          <a:xfrm>
            <a:off x="71121" y="136436"/>
            <a:ext cx="10825479" cy="6212278"/>
          </a:xfrm>
          <a:prstGeom prst="rect">
            <a:avLst/>
          </a:prstGeom>
          <a:noFill/>
        </p:spPr>
        <p:txBody>
          <a:bodyPr wrap="square">
            <a:spAutoFit/>
          </a:bodyPr>
          <a:lstStyle/>
          <a:p>
            <a:pPr algn="just">
              <a:lnSpc>
                <a:spcPct val="150000"/>
              </a:lnSpc>
            </a:pPr>
            <a:r>
              <a:rPr lang="en-US" sz="2800" b="1" i="0" dirty="0">
                <a:effectLst/>
                <a:latin typeface="Times New Roman" panose="02020603050405020304" pitchFamily="18" charset="0"/>
                <a:cs typeface="Times New Roman" panose="02020603050405020304" pitchFamily="18" charset="0"/>
              </a:rPr>
              <a:t>Kinds of Botulism</a:t>
            </a:r>
          </a:p>
          <a:p>
            <a:pPr algn="just">
              <a:lnSpc>
                <a:spcPct val="150000"/>
              </a:lnSpc>
            </a:pPr>
            <a:r>
              <a:rPr lang="en-US" sz="2400" dirty="0">
                <a:latin typeface="Times New Roman" panose="02020603050405020304" pitchFamily="18" charset="0"/>
                <a:cs typeface="Times New Roman" panose="02020603050405020304" pitchFamily="18" charset="0"/>
              </a:rPr>
              <a:t>1- Infant botulism can happen if the spores of the bacteria get into an infant’s intestines.</a:t>
            </a:r>
          </a:p>
          <a:p>
            <a:pPr algn="just">
              <a:lnSpc>
                <a:spcPct val="150000"/>
              </a:lnSpc>
            </a:pPr>
            <a:r>
              <a:rPr lang="en-US" sz="2400" dirty="0">
                <a:latin typeface="Times New Roman" panose="02020603050405020304" pitchFamily="18" charset="0"/>
                <a:cs typeface="Times New Roman" panose="02020603050405020304" pitchFamily="18" charset="0"/>
              </a:rPr>
              <a:t>2- Wound botulism can happen if the spores of the bacteria get into a wound and make a toxin.</a:t>
            </a:r>
          </a:p>
          <a:p>
            <a:pPr algn="just">
              <a:lnSpc>
                <a:spcPct val="150000"/>
              </a:lnSpc>
            </a:pPr>
            <a:r>
              <a:rPr lang="en-US" sz="2400" dirty="0">
                <a:latin typeface="Times New Roman" panose="02020603050405020304" pitchFamily="18" charset="0"/>
                <a:cs typeface="Times New Roman" panose="02020603050405020304" pitchFamily="18" charset="0"/>
              </a:rPr>
              <a:t>3- Foodborne botulism can happen by eating foods that have been contaminated with botulinum toxin.</a:t>
            </a:r>
          </a:p>
          <a:p>
            <a:pPr algn="just">
              <a:lnSpc>
                <a:spcPct val="150000"/>
              </a:lnSpc>
            </a:pPr>
            <a:r>
              <a:rPr lang="en-US" sz="2400" dirty="0">
                <a:latin typeface="Times New Roman" panose="02020603050405020304" pitchFamily="18" charset="0"/>
                <a:cs typeface="Times New Roman" panose="02020603050405020304" pitchFamily="18" charset="0"/>
              </a:rPr>
              <a:t>4- Iatrogenic botulism can happen if too much botulinum toxin is injected for cosmetic reasons, such as for wrinkles, or medical reasons, such as for migraine headaches.</a:t>
            </a:r>
          </a:p>
          <a:p>
            <a:pPr algn="just">
              <a:lnSpc>
                <a:spcPct val="150000"/>
              </a:lnSpc>
            </a:pPr>
            <a:r>
              <a:rPr lang="en-US" sz="2400" dirty="0">
                <a:latin typeface="Times New Roman" panose="02020603050405020304" pitchFamily="18" charset="0"/>
                <a:cs typeface="Times New Roman" panose="02020603050405020304" pitchFamily="18" charset="0"/>
              </a:rPr>
              <a:t>5-Adult intestinal toxemia (also known as adult intestinal colonization) botulism is a very rare kind of botulism  </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2F2A7-E9CA-9913-5A0C-7EC81F873ABE}"/>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3B858EA3-EF34-E96C-0B4E-13126C683EEB}"/>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5B660E9-82FA-14D8-7DDF-4C630B0FD667}"/>
              </a:ext>
            </a:extLst>
          </p:cNvPr>
          <p:cNvSpPr>
            <a:spLocks noGrp="1"/>
          </p:cNvSpPr>
          <p:nvPr>
            <p:ph type="sldNum" sz="quarter" idx="12"/>
          </p:nvPr>
        </p:nvSpPr>
        <p:spPr/>
        <p:txBody>
          <a:bodyPr/>
          <a:lstStyle/>
          <a:p>
            <a:fld id="{DBA1B0FB-D917-4C8C-928F-313BD683BF39}" type="slidenum">
              <a:rPr lang="en-US" smtClean="0"/>
              <a:t>4</a:t>
            </a:fld>
            <a:endParaRPr lang="en-US"/>
          </a:p>
        </p:txBody>
      </p:sp>
      <p:pic>
        <p:nvPicPr>
          <p:cNvPr id="8" name="Picture 7">
            <a:extLst>
              <a:ext uri="{FF2B5EF4-FFF2-40B4-BE49-F238E27FC236}">
                <a16:creationId xmlns:a16="http://schemas.microsoft.com/office/drawing/2014/main" id="{EC4D7E14-0D77-9CFF-5E1B-DA046024992E}"/>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413243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17951-A638-7A64-BDC6-75DA7630F972}"/>
              </a:ext>
            </a:extLst>
          </p:cNvPr>
          <p:cNvSpPr txBox="1"/>
          <p:nvPr/>
        </p:nvSpPr>
        <p:spPr>
          <a:xfrm>
            <a:off x="172720" y="-151362"/>
            <a:ext cx="6055360" cy="6766276"/>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Symptoms </a:t>
            </a:r>
          </a:p>
          <a:p>
            <a:pPr algn="just">
              <a:lnSpc>
                <a:spcPct val="150000"/>
              </a:lnSpc>
            </a:pPr>
            <a:r>
              <a:rPr lang="en-US" sz="2400" dirty="0">
                <a:latin typeface="Times New Roman" panose="02020603050405020304" pitchFamily="18" charset="0"/>
                <a:cs typeface="Times New Roman" panose="02020603050405020304" pitchFamily="18" charset="0"/>
              </a:rPr>
              <a:t>Signs and symptoms might include:</a:t>
            </a:r>
          </a:p>
          <a:p>
            <a:pPr algn="just">
              <a:lnSpc>
                <a:spcPct val="150000"/>
              </a:lnSpc>
            </a:pPr>
            <a:r>
              <a:rPr lang="en-US" sz="2400" dirty="0">
                <a:latin typeface="Times New Roman" panose="02020603050405020304" pitchFamily="18" charset="0"/>
                <a:cs typeface="Times New Roman" panose="02020603050405020304" pitchFamily="18" charset="0"/>
              </a:rPr>
              <a:t>1- Difficulty swallowing    2- Muscle weakness      </a:t>
            </a:r>
          </a:p>
          <a:p>
            <a:pPr algn="just">
              <a:lnSpc>
                <a:spcPct val="150000"/>
              </a:lnSpc>
            </a:pPr>
            <a:r>
              <a:rPr lang="en-US" sz="2400" dirty="0">
                <a:latin typeface="Times New Roman" panose="02020603050405020304" pitchFamily="18" charset="0"/>
                <a:cs typeface="Times New Roman" panose="02020603050405020304" pitchFamily="18" charset="0"/>
              </a:rPr>
              <a:t>3- Double vision               4- Drooping eyelids</a:t>
            </a:r>
          </a:p>
          <a:p>
            <a:pPr algn="just">
              <a:lnSpc>
                <a:spcPct val="150000"/>
              </a:lnSpc>
            </a:pPr>
            <a:r>
              <a:rPr lang="en-US" sz="2400" dirty="0">
                <a:latin typeface="Times New Roman" panose="02020603050405020304" pitchFamily="18" charset="0"/>
                <a:cs typeface="Times New Roman" panose="02020603050405020304" pitchFamily="18" charset="0"/>
              </a:rPr>
              <a:t>5- Blurry vision                 6- Slurred speech</a:t>
            </a:r>
          </a:p>
          <a:p>
            <a:pPr algn="just">
              <a:lnSpc>
                <a:spcPct val="150000"/>
              </a:lnSpc>
            </a:pPr>
            <a:r>
              <a:rPr lang="en-US" sz="2400" dirty="0">
                <a:latin typeface="Times New Roman" panose="02020603050405020304" pitchFamily="18" charset="0"/>
                <a:cs typeface="Times New Roman" panose="02020603050405020304" pitchFamily="18" charset="0"/>
              </a:rPr>
              <a:t>7- Difficulty breathing     8- Difficulty moving the eyes</a:t>
            </a:r>
          </a:p>
          <a:p>
            <a:pPr algn="just">
              <a:lnSpc>
                <a:spcPct val="150000"/>
              </a:lnSpc>
            </a:pPr>
            <a:r>
              <a:rPr lang="en-US" sz="2400" dirty="0">
                <a:latin typeface="Times New Roman" panose="02020603050405020304" pitchFamily="18" charset="0"/>
                <a:cs typeface="Times New Roman" panose="02020603050405020304" pitchFamily="18" charset="0"/>
              </a:rPr>
              <a:t>Possible signs and symptoms in foodborne botulism might also include:</a:t>
            </a:r>
          </a:p>
          <a:p>
            <a:pPr algn="just">
              <a:lnSpc>
                <a:spcPct val="150000"/>
              </a:lnSpc>
            </a:pPr>
            <a:r>
              <a:rPr lang="en-US" sz="2400" dirty="0">
                <a:latin typeface="Times New Roman" panose="02020603050405020304" pitchFamily="18" charset="0"/>
                <a:cs typeface="Times New Roman" panose="02020603050405020304" pitchFamily="18" charset="0"/>
              </a:rPr>
              <a:t>1- Vomiting &amp; Nausea</a:t>
            </a:r>
          </a:p>
          <a:p>
            <a:pPr algn="just">
              <a:lnSpc>
                <a:spcPct val="150000"/>
              </a:lnSpc>
            </a:pPr>
            <a:r>
              <a:rPr lang="en-US" sz="2400" dirty="0">
                <a:latin typeface="Times New Roman" panose="02020603050405020304" pitchFamily="18" charset="0"/>
                <a:cs typeface="Times New Roman" panose="02020603050405020304" pitchFamily="18" charset="0"/>
              </a:rPr>
              <a:t>2-Stomach pain</a:t>
            </a:r>
          </a:p>
          <a:p>
            <a:pPr algn="just">
              <a:lnSpc>
                <a:spcPct val="150000"/>
              </a:lnSpc>
            </a:pPr>
            <a:r>
              <a:rPr lang="en-US" sz="2400" dirty="0">
                <a:latin typeface="Times New Roman" panose="02020603050405020304" pitchFamily="18" charset="0"/>
                <a:cs typeface="Times New Roman" panose="02020603050405020304" pitchFamily="18" charset="0"/>
              </a:rPr>
              <a:t>3- Diarrhea</a:t>
            </a:r>
          </a:p>
        </p:txBody>
      </p:sp>
      <p:pic>
        <p:nvPicPr>
          <p:cNvPr id="2" name="Picture 1">
            <a:extLst>
              <a:ext uri="{FF2B5EF4-FFF2-40B4-BE49-F238E27FC236}">
                <a16:creationId xmlns:a16="http://schemas.microsoft.com/office/drawing/2014/main" id="{AC35CE3D-8F5B-114B-E31B-94AE77D27D2B}"/>
              </a:ext>
            </a:extLst>
          </p:cNvPr>
          <p:cNvPicPr>
            <a:picLocks noChangeAspect="1"/>
          </p:cNvPicPr>
          <p:nvPr/>
        </p:nvPicPr>
        <p:blipFill>
          <a:blip r:embed="rId3"/>
          <a:stretch>
            <a:fillRect/>
          </a:stretch>
        </p:blipFill>
        <p:spPr>
          <a:xfrm>
            <a:off x="6228080" y="-9876"/>
            <a:ext cx="5882640" cy="6766276"/>
          </a:xfrm>
          <a:prstGeom prst="rect">
            <a:avLst/>
          </a:prstGeom>
          <a:ln>
            <a:noFill/>
          </a:ln>
          <a:effectLst>
            <a:softEdge rad="112500"/>
          </a:effectLst>
        </p:spPr>
      </p:pic>
    </p:spTree>
    <p:extLst>
      <p:ext uri="{BB962C8B-B14F-4D97-AF65-F5344CB8AC3E}">
        <p14:creationId xmlns:p14="http://schemas.microsoft.com/office/powerpoint/2010/main" val="56002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C6EA9-6F21-D128-E590-EEF3C8BF6026}"/>
              </a:ext>
            </a:extLst>
          </p:cNvPr>
          <p:cNvSpPr txBox="1"/>
          <p:nvPr/>
        </p:nvSpPr>
        <p:spPr>
          <a:xfrm>
            <a:off x="121920" y="-83926"/>
            <a:ext cx="7752080" cy="6673943"/>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Diagnosis and Tests</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lang="en-US" sz="2400" dirty="0">
                <a:solidFill>
                  <a:prstClr val="white"/>
                </a:solidFill>
                <a:latin typeface="Times New Roman" panose="02020603050405020304" pitchFamily="18" charset="0"/>
                <a:cs typeface="Times New Roman" panose="02020603050405020304" pitchFamily="18" charset="0"/>
              </a:rPr>
              <a:t>P</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hysical</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examination</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cs typeface="Times New Roman" panose="02020603050405020304" pitchFamily="18" charset="0"/>
              </a:rPr>
              <a:t>2-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To confirm the diagnosis of botulism, your healthcare provider can conduct a test that shows the toxin is present in your blood, stool or vomit.</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cs typeface="Times New Roman" panose="02020603050405020304" pitchFamily="18" charset="0"/>
              </a:rPr>
              <a:t>3- Brain scan.</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cs typeface="Times New Roman" panose="02020603050405020304" pitchFamily="18" charset="0"/>
              </a:rPr>
              <a:t>4- Spinal fluid exam.</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cs typeface="Times New Roman" panose="02020603050405020304" pitchFamily="18" charset="0"/>
              </a:rPr>
              <a:t>5- Nerve and muscle function tests (electromyography).</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cs typeface="Times New Roman" panose="02020603050405020304" pitchFamily="18" charset="0"/>
              </a:rPr>
              <a:t>6- </a:t>
            </a:r>
            <a:r>
              <a:rPr lang="en-US" sz="2400" i="1" dirty="0" err="1">
                <a:solidFill>
                  <a:prstClr val="white"/>
                </a:solidFill>
                <a:latin typeface="Times New Roman" panose="02020603050405020304" pitchFamily="18" charset="0"/>
                <a:cs typeface="Times New Roman" panose="02020603050405020304" pitchFamily="18" charset="0"/>
              </a:rPr>
              <a:t>Tensilon</a:t>
            </a:r>
            <a:r>
              <a:rPr lang="en-US" sz="2400" i="1" dirty="0">
                <a:solidFill>
                  <a:prstClr val="white"/>
                </a:solidFill>
                <a:latin typeface="Times New Roman" panose="02020603050405020304" pitchFamily="18" charset="0"/>
                <a:cs typeface="Times New Roman" panose="02020603050405020304" pitchFamily="18" charset="0"/>
              </a:rPr>
              <a:t> test</a:t>
            </a:r>
            <a:r>
              <a:rPr lang="en-US" sz="2400" dirty="0">
                <a:solidFill>
                  <a:prstClr val="white"/>
                </a:solidFill>
                <a:latin typeface="Times New Roman" panose="02020603050405020304" pitchFamily="18" charset="0"/>
                <a:cs typeface="Times New Roman" panose="02020603050405020304" pitchFamily="18" charset="0"/>
              </a:rPr>
              <a:t>: t uses the drug </a:t>
            </a:r>
            <a:r>
              <a:rPr lang="en-US" sz="2400" dirty="0" err="1">
                <a:solidFill>
                  <a:prstClr val="white"/>
                </a:solidFill>
                <a:latin typeface="Times New Roman" panose="02020603050405020304" pitchFamily="18" charset="0"/>
                <a:cs typeface="Times New Roman" panose="02020603050405020304" pitchFamily="18" charset="0"/>
              </a:rPr>
              <a:t>Tensilon</a:t>
            </a:r>
            <a:r>
              <a:rPr lang="en-US" sz="2400" dirty="0">
                <a:solidFill>
                  <a:prstClr val="white"/>
                </a:solidFill>
                <a:latin typeface="Times New Roman" panose="02020603050405020304" pitchFamily="18" charset="0"/>
                <a:cs typeface="Times New Roman" panose="02020603050405020304" pitchFamily="18" charset="0"/>
              </a:rPr>
              <a:t> (edrophonium) to help diagnose myasthenia gravis. </a:t>
            </a:r>
            <a:r>
              <a:rPr lang="en-US" sz="2400" dirty="0" err="1">
                <a:solidFill>
                  <a:prstClr val="white"/>
                </a:solidFill>
                <a:latin typeface="Times New Roman" panose="02020603050405020304" pitchFamily="18" charset="0"/>
                <a:cs typeface="Times New Roman" panose="02020603050405020304" pitchFamily="18" charset="0"/>
              </a:rPr>
              <a:t>Tensilon</a:t>
            </a:r>
            <a:r>
              <a:rPr lang="en-US" sz="2400" dirty="0">
                <a:solidFill>
                  <a:prstClr val="white"/>
                </a:solidFill>
                <a:latin typeface="Times New Roman" panose="02020603050405020304" pitchFamily="18" charset="0"/>
                <a:cs typeface="Times New Roman" panose="02020603050405020304" pitchFamily="18" charset="0"/>
              </a:rPr>
              <a:t> prevents the breakdown of the chemical acetylcholine, a neurotransmitter that nerve cells release to stimulate muscles.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D7E6F2A1-E558-A743-6C9A-705221AF7F5A}"/>
              </a:ext>
            </a:extLst>
          </p:cNvPr>
          <p:cNvPicPr>
            <a:picLocks noChangeAspect="1"/>
          </p:cNvPicPr>
          <p:nvPr/>
        </p:nvPicPr>
        <p:blipFill>
          <a:blip r:embed="rId2"/>
          <a:stretch>
            <a:fillRect/>
          </a:stretch>
        </p:blipFill>
        <p:spPr>
          <a:xfrm>
            <a:off x="7874000" y="0"/>
            <a:ext cx="4318000" cy="6858000"/>
          </a:xfrm>
          <a:prstGeom prst="rect">
            <a:avLst/>
          </a:prstGeom>
          <a:ln>
            <a:noFill/>
          </a:ln>
          <a:effectLst>
            <a:softEdge rad="112500"/>
          </a:effectLst>
        </p:spPr>
      </p:pic>
    </p:spTree>
    <p:extLst>
      <p:ext uri="{BB962C8B-B14F-4D97-AF65-F5344CB8AC3E}">
        <p14:creationId xmlns:p14="http://schemas.microsoft.com/office/powerpoint/2010/main" val="374028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A800FD-04AB-AF76-5D92-CA84A166DC97}"/>
              </a:ext>
            </a:extLst>
          </p:cNvPr>
          <p:cNvSpPr txBox="1"/>
          <p:nvPr/>
        </p:nvSpPr>
        <p:spPr>
          <a:xfrm>
            <a:off x="203199" y="583324"/>
            <a:ext cx="7152641" cy="6119945"/>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Foodborne botulism</a:t>
            </a:r>
          </a:p>
          <a:p>
            <a:pPr algn="just">
              <a:lnSpc>
                <a:spcPct val="150000"/>
              </a:lnSpc>
            </a:pPr>
            <a:r>
              <a:rPr lang="en-US" sz="2400" b="0" i="0" dirty="0">
                <a:effectLst/>
                <a:latin typeface="Times New Roman" panose="02020603050405020304" pitchFamily="18" charset="0"/>
                <a:cs typeface="Times New Roman" panose="02020603050405020304" pitchFamily="18" charset="0"/>
              </a:rPr>
              <a:t>1- Refrigerate foods within two hours after cooking. Proper refrigeration prevents the bacteria from producing spores.</a:t>
            </a:r>
          </a:p>
          <a:p>
            <a:pPr algn="just">
              <a:lnSpc>
                <a:spcPct val="150000"/>
              </a:lnSpc>
            </a:pPr>
            <a:r>
              <a:rPr lang="en-US" sz="2400" b="0" i="0" dirty="0">
                <a:effectLst/>
                <a:latin typeface="Times New Roman" panose="02020603050405020304" pitchFamily="18" charset="0"/>
                <a:cs typeface="Times New Roman" panose="02020603050405020304" pitchFamily="18" charset="0"/>
              </a:rPr>
              <a:t>2- Cook food thoroughly.</a:t>
            </a:r>
          </a:p>
          <a:p>
            <a:pPr algn="just">
              <a:lnSpc>
                <a:spcPct val="150000"/>
              </a:lnSpc>
            </a:pPr>
            <a:r>
              <a:rPr lang="en-US" sz="2400" b="0" i="0" dirty="0">
                <a:effectLst/>
                <a:latin typeface="Times New Roman" panose="02020603050405020304" pitchFamily="18" charset="0"/>
                <a:cs typeface="Times New Roman" panose="02020603050405020304" pitchFamily="18" charset="0"/>
              </a:rPr>
              <a:t>3- Avoid food containers that appear damaged or bulging. (These can be signs of gas produced by the bacteria.)</a:t>
            </a:r>
          </a:p>
          <a:p>
            <a:pPr algn="just">
              <a:lnSpc>
                <a:spcPct val="150000"/>
              </a:lnSpc>
            </a:pPr>
            <a:r>
              <a:rPr lang="en-US" sz="2400" b="0" i="0" dirty="0">
                <a:effectLst/>
                <a:latin typeface="Times New Roman" panose="02020603050405020304" pitchFamily="18" charset="0"/>
                <a:cs typeface="Times New Roman" panose="02020603050405020304" pitchFamily="18" charset="0"/>
              </a:rPr>
              <a:t>4- Sterilize home-canned foods in a pressure cooker at 250°F (121°C) for 30 minutes.</a:t>
            </a:r>
          </a:p>
          <a:p>
            <a:pPr algn="just">
              <a:lnSpc>
                <a:spcPct val="150000"/>
              </a:lnSpc>
            </a:pPr>
            <a:r>
              <a:rPr lang="en-US" sz="2400" b="0" i="0" dirty="0">
                <a:effectLst/>
                <a:latin typeface="Times New Roman" panose="02020603050405020304" pitchFamily="18" charset="0"/>
                <a:cs typeface="Times New Roman" panose="02020603050405020304" pitchFamily="18" charset="0"/>
              </a:rPr>
              <a:t>5- Throw away foul-smelling preserved foods.</a:t>
            </a:r>
          </a:p>
        </p:txBody>
      </p:sp>
      <p:sp>
        <p:nvSpPr>
          <p:cNvPr id="11" name="TextBox 10">
            <a:extLst>
              <a:ext uri="{FF2B5EF4-FFF2-40B4-BE49-F238E27FC236}">
                <a16:creationId xmlns:a16="http://schemas.microsoft.com/office/drawing/2014/main" id="{F72D6C75-4870-AF1C-785F-D9A99A4D95DC}"/>
              </a:ext>
            </a:extLst>
          </p:cNvPr>
          <p:cNvSpPr txBox="1"/>
          <p:nvPr/>
        </p:nvSpPr>
        <p:spPr>
          <a:xfrm>
            <a:off x="111760" y="124042"/>
            <a:ext cx="609600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Prevention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lang="en-US" dirty="0"/>
          </a:p>
        </p:txBody>
      </p:sp>
      <p:pic>
        <p:nvPicPr>
          <p:cNvPr id="2" name="Picture 1">
            <a:extLst>
              <a:ext uri="{FF2B5EF4-FFF2-40B4-BE49-F238E27FC236}">
                <a16:creationId xmlns:a16="http://schemas.microsoft.com/office/drawing/2014/main" id="{D32D9229-CB65-5B68-B9D5-90CF6B891BD5}"/>
              </a:ext>
            </a:extLst>
          </p:cNvPr>
          <p:cNvPicPr>
            <a:picLocks noChangeAspect="1"/>
          </p:cNvPicPr>
          <p:nvPr/>
        </p:nvPicPr>
        <p:blipFill>
          <a:blip r:embed="rId2"/>
          <a:stretch>
            <a:fillRect/>
          </a:stretch>
        </p:blipFill>
        <p:spPr>
          <a:xfrm>
            <a:off x="7447278" y="0"/>
            <a:ext cx="4632961" cy="6858000"/>
          </a:xfrm>
          <a:prstGeom prst="rect">
            <a:avLst/>
          </a:prstGeom>
          <a:ln>
            <a:noFill/>
          </a:ln>
          <a:effectLst>
            <a:softEdge rad="112500"/>
          </a:effectLst>
        </p:spPr>
      </p:pic>
    </p:spTree>
    <p:extLst>
      <p:ext uri="{BB962C8B-B14F-4D97-AF65-F5344CB8AC3E}">
        <p14:creationId xmlns:p14="http://schemas.microsoft.com/office/powerpoint/2010/main" val="39551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097686-61DE-9F55-13FB-264B4D1D0C3E}"/>
              </a:ext>
            </a:extLst>
          </p:cNvPr>
          <p:cNvPicPr>
            <a:picLocks noChangeAspect="1"/>
          </p:cNvPicPr>
          <p:nvPr/>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AEE10E27-12B9-8C9B-36B3-E6B126F8B76A}"/>
              </a:ext>
            </a:extLst>
          </p:cNvPr>
          <p:cNvSpPr txBox="1"/>
          <p:nvPr/>
        </p:nvSpPr>
        <p:spPr>
          <a:xfrm>
            <a:off x="815702" y="674400"/>
            <a:ext cx="609600" cy="6001643"/>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247798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380</TotalTime>
  <Words>442</Words>
  <Application>Microsoft Office PowerPoint</Application>
  <PresentationFormat>Widescreen</PresentationFormat>
  <Paragraphs>41</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Times New Roman</vt:lpstr>
      <vt:lpstr>Wingdings 3</vt:lpstr>
      <vt:lpstr>Ion</vt:lpstr>
      <vt:lpstr>Botulism</vt:lpstr>
      <vt:lpstr>Botulism is a life-threatening disease caused by the ingestion of a potent neurotoxin produced during growth of the Clostridium botulinum bacteria. This neurotoxin is among the most toxic substances known; even microscopic amounts can cause illness or death. In the past, botulism was linked primarily to home-canned foods. In recent decades, however, botulism illnesses have been linked to foods such as unrefrigerated homemade salsa, baked potatoes sealed in aluminum foil, honey (the primary cause of botulism in infants) and fermented fish.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Scratch Fever</dc:title>
  <dc:creator>MA19557</dc:creator>
  <cp:lastModifiedBy>MA19557</cp:lastModifiedBy>
  <cp:revision>7</cp:revision>
  <dcterms:created xsi:type="dcterms:W3CDTF">2023-09-16T19:39:28Z</dcterms:created>
  <dcterms:modified xsi:type="dcterms:W3CDTF">2024-03-11T20:41:50Z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